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360" r:id="rId2"/>
    <p:sldId id="585" r:id="rId3"/>
    <p:sldId id="546" r:id="rId4"/>
    <p:sldId id="583" r:id="rId5"/>
    <p:sldId id="586" r:id="rId6"/>
    <p:sldId id="587" r:id="rId7"/>
    <p:sldId id="577" r:id="rId8"/>
    <p:sldId id="588" r:id="rId9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4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B4"/>
    <a:srgbClr val="F8C704"/>
    <a:srgbClr val="EFC002"/>
    <a:srgbClr val="FFCD00"/>
    <a:srgbClr val="EF3340"/>
    <a:srgbClr val="FFC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66" autoAdjust="0"/>
    <p:restoredTop sz="94674"/>
  </p:normalViewPr>
  <p:slideViewPr>
    <p:cSldViewPr snapToGrid="0" snapToObjects="1">
      <p:cViewPr>
        <p:scale>
          <a:sx n="143" d="100"/>
          <a:sy n="143" d="100"/>
        </p:scale>
        <p:origin x="8" y="-200"/>
      </p:cViewPr>
      <p:guideLst>
        <p:guide orient="horz"/>
        <p:guide pos="43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presProps" Target="presProps.xml"/><Relationship Id="rId8" Type="http://schemas.openxmlformats.org/officeDocument/2006/relationships/slide" Target="slides/slide7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printerSettings" Target="printerSettings/printerSettings1.bin"/><Relationship Id="rId7" Type="http://schemas.openxmlformats.org/officeDocument/2006/relationships/slide" Target="slides/slide6.xml"/><Relationship Id="rId17" Type="http://schemas.openxmlformats.org/officeDocument/2006/relationships/customXml" Target="../customXml/item1.xml"/><Relationship Id="rId16" Type="http://schemas.openxmlformats.org/officeDocument/2006/relationships/tableStyles" Target="tableStyles.xml"/><Relationship Id="rId2" Type="http://schemas.openxmlformats.org/officeDocument/2006/relationships/slide" Target="slides/slide1.xml"/><Relationship Id="rId20" Type="http://schemas.openxmlformats.org/officeDocument/2006/relationships/customXml" Target="../customXml/item4.xml"/><Relationship Id="rId1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>
              <a:latin typeface="Calibri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>
                <a:latin typeface="Calibri"/>
              </a:rPr>
              <a:pPr>
                <a:defRPr/>
              </a:pPr>
              <a:t>8.11.17</a:t>
            </a:fld>
            <a:endParaRPr lang="fi-FI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>
                <a:latin typeface="Calibri"/>
              </a:rPr>
              <a:pPr>
                <a:defRPr/>
              </a:pPr>
              <a:t>‹#›</a:t>
            </a:fld>
            <a:endParaRPr lang="fi-FI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1FE7B0BA-8FA8-3A4A-9820-CF1299A8B616}" type="datetime1">
              <a:rPr lang="fi-FI" smtClean="0"/>
              <a:pPr>
                <a:defRPr/>
              </a:pPr>
              <a:t>8.11.17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w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wm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wm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wmf"/><Relationship Id="rId3" Type="http://schemas.openxmlformats.org/officeDocument/2006/relationships/image" Target="../media/image10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wmf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w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w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w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w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w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w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w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1434200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090650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0"/>
            <a:ext cx="2238480" cy="15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1" y="1826651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3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1" y="4413251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12644"/>
            <a:ext cx="2236006" cy="15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1826651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5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4413251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12644"/>
            <a:ext cx="2236006" cy="15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35000"/>
            <a:ext cx="4629692" cy="48735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Calibri"/>
              </a:defRPr>
            </a:lvl1pPr>
          </a:lstStyle>
          <a:p>
            <a:pPr lvl="0"/>
            <a:r>
              <a:rPr lang="en-US" noProof="0" smtClean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1826651"/>
            <a:ext cx="3319477" cy="242467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accent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4413251"/>
            <a:ext cx="3319477" cy="4374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44"/>
            <a:ext cx="2236005" cy="15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434200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6" y="4214195"/>
            <a:ext cx="2449209" cy="86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434200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25" y="4215534"/>
            <a:ext cx="2346452" cy="8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36" y="4215817"/>
            <a:ext cx="2446833" cy="847471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434200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2236005" cy="159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41" y="4198144"/>
            <a:ext cx="247363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285750"/>
            <a:ext cx="8085599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7"/>
            <a:ext cx="808559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Calibri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/>
              <a:pPr>
                <a:defRPr/>
              </a:pPr>
              <a:t>8.11.17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22" y="4198144"/>
            <a:ext cx="247363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285750"/>
            <a:ext cx="8085599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7"/>
            <a:ext cx="808559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Calibri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/>
              <a:pPr>
                <a:defRPr/>
              </a:pPr>
              <a:t>8.11.17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898" y="4198144"/>
            <a:ext cx="247363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285750"/>
            <a:ext cx="8085599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7"/>
            <a:ext cx="808559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Calibri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/>
              <a:pPr>
                <a:defRPr/>
              </a:pPr>
              <a:t>8.11.17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285750"/>
            <a:ext cx="8085599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7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Calibri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264257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Calibri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/>
              <a:pPr>
                <a:defRPr/>
              </a:pPr>
              <a:t>8.11.17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641" y="4198144"/>
            <a:ext cx="247363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434200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090650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8480" cy="15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285750"/>
            <a:ext cx="8085599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7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Calibri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264257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Calibri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/>
              <a:pPr>
                <a:defRPr/>
              </a:pPr>
              <a:t>8.11.17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0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8922" y="4198144"/>
            <a:ext cx="247363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324350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285750"/>
            <a:ext cx="8085599" cy="89684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264257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Calibri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264257"/>
            <a:ext cx="3988079" cy="28736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Calibri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>
                <a:latin typeface="Calibri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/>
              <a:pPr>
                <a:defRPr/>
              </a:pPr>
              <a:t>8.11.17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898" y="4198144"/>
            <a:ext cx="2473630" cy="89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01.09.2007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i-FI"/>
              <a:t>tekijän nimi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E2FB9F-D3E3-47DE-8BAC-3E6A266DED5B}" type="slidenum">
              <a:rPr lang="fi-FI"/>
              <a:pPr/>
              <a:t>‹#›</a:t>
            </a:fld>
            <a:endParaRPr lang="fi-FI" sz="12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434200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090650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0"/>
            <a:ext cx="2238480" cy="15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434200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10" y="4090650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0"/>
            <a:ext cx="2238480" cy="15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434200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090650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8480" cy="15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434200"/>
            <a:ext cx="7975385" cy="1977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090650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0"/>
            <a:ext cx="2238480" cy="159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9" y="2055250"/>
            <a:ext cx="7975385" cy="1977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3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4128748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12644"/>
            <a:ext cx="2236006" cy="15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055250"/>
            <a:ext cx="7975385" cy="1977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5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128748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" y="12644"/>
            <a:ext cx="2236006" cy="15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055250"/>
            <a:ext cx="7975385" cy="1977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accent1"/>
                </a:solidFill>
                <a:latin typeface="Calibri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128748"/>
            <a:ext cx="5379423" cy="594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644"/>
            <a:ext cx="2236005" cy="156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464844"/>
            <a:ext cx="3619500" cy="119063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4583906"/>
            <a:ext cx="3619500" cy="13930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pPr>
              <a:defRPr/>
            </a:pPr>
            <a:fld id="{4E6C4FC2-043E-0E44-BD9B-2431B69F8AA0}" type="datetime1">
              <a:rPr lang="fi-FI" smtClean="0"/>
              <a:pPr>
                <a:defRPr/>
              </a:pPr>
              <a:t>8.11.17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4723210"/>
            <a:ext cx="3619500" cy="1214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Calibri"/>
              </a:defRPr>
            </a:lvl1pPr>
          </a:lstStyle>
          <a:p>
            <a:pPr>
              <a:defRPr/>
            </a:pPr>
            <a:fld id="{805BCDE0-955E-2A43-932A-046BF80DB991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63" r:id="rId17"/>
    <p:sldLayoutId id="2147484764" r:id="rId18"/>
    <p:sldLayoutId id="2147484765" r:id="rId19"/>
    <p:sldLayoutId id="2147484766" r:id="rId20"/>
    <p:sldLayoutId id="2147484767" r:id="rId21"/>
    <p:sldLayoutId id="2147484770" r:id="rId22"/>
  </p:sldLayoutIdLst>
  <p:timing>
    <p:tnLst>
      <p:par>
        <p:cTn xmlns:p14="http://schemas.microsoft.com/office/powerpoint/2010/main"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g"/><Relationship Id="rId5" Type="http://schemas.openxmlformats.org/officeDocument/2006/relationships/image" Target="../media/image17.jpg"/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8.emf"/><Relationship Id="rId3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23.emf"/><Relationship Id="rId3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1792" y="3490430"/>
            <a:ext cx="4545253" cy="728053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fi-FI" dirty="0" smtClean="0">
                <a:latin typeface="Calibri"/>
              </a:rPr>
              <a:t>Matti Pohjola</a:t>
            </a:r>
          </a:p>
          <a:p>
            <a:pPr>
              <a:lnSpc>
                <a:spcPct val="130000"/>
              </a:lnSpc>
            </a:pPr>
            <a:r>
              <a:rPr lang="fi-FI" dirty="0" smtClean="0">
                <a:latin typeface="Calibri"/>
              </a:rPr>
              <a:t>Aalto-yliopiston kauppakorkeakoulu</a:t>
            </a:r>
          </a:p>
          <a:p>
            <a:pPr>
              <a:lnSpc>
                <a:spcPct val="130000"/>
              </a:lnSpc>
            </a:pPr>
            <a:r>
              <a:rPr lang="fi-FI" sz="14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fi-FI" sz="1400" dirty="0" smtClean="0">
                <a:latin typeface="Calibri" charset="0"/>
                <a:ea typeface="Calibri" charset="0"/>
                <a:cs typeface="Calibri" charset="0"/>
              </a:rPr>
            </a:br>
            <a:endParaRPr lang="fi-FI" sz="14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1792" y="1598023"/>
            <a:ext cx="8375221" cy="1182969"/>
          </a:xfrm>
          <a:prstGeom prst="rect">
            <a:avLst/>
          </a:prstGeom>
        </p:spPr>
        <p:txBody>
          <a:bodyPr lIns="0" tIns="0" rIns="0" bIns="0" anchor="t">
            <a:normAutofit fontScale="85000" lnSpcReduction="20000"/>
          </a:bodyPr>
          <a:lstStyle>
            <a:lvl1pPr marL="0" indent="0" algn="l" defTabSz="457200" rtl="0" eaLnBrk="1" fontAlgn="base" hangingPunct="1">
              <a:spcBef>
                <a:spcPts val="0"/>
              </a:spcBef>
              <a:spcAft>
                <a:spcPct val="0"/>
              </a:spcAft>
              <a:buFont typeface="Arial" charset="0"/>
              <a:buNone/>
              <a:defRPr sz="1600" i="1" kern="1200">
                <a:solidFill>
                  <a:schemeClr val="bg1"/>
                </a:solidFill>
                <a:latin typeface="Georgia"/>
                <a:ea typeface="ＭＳ Ｐゴシック" charset="0"/>
                <a:cs typeface="Georgia"/>
              </a:defRPr>
            </a:lvl1pPr>
            <a:lvl2pPr marL="4572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9144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3716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1828800" indent="0" algn="ctr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endParaRPr lang="fi-FI" sz="1800" b="1" i="0" dirty="0" smtClean="0">
              <a:latin typeface="Calibri"/>
            </a:endParaRPr>
          </a:p>
          <a:p>
            <a:pPr>
              <a:lnSpc>
                <a:spcPct val="130000"/>
              </a:lnSpc>
            </a:pPr>
            <a:r>
              <a:rPr lang="fi-FI" sz="2600" b="1" i="0" dirty="0" smtClean="0">
                <a:latin typeface="Calibri"/>
              </a:rPr>
              <a:t>Osaamistarpeiden muutos koulutuksen haasteena</a:t>
            </a:r>
          </a:p>
          <a:p>
            <a:pPr>
              <a:lnSpc>
                <a:spcPct val="130000"/>
              </a:lnSpc>
            </a:pPr>
            <a:endParaRPr lang="fi-FI" sz="1800" b="1" i="0" dirty="0">
              <a:latin typeface="Calibri"/>
            </a:endParaRPr>
          </a:p>
          <a:p>
            <a:pPr>
              <a:lnSpc>
                <a:spcPct val="130000"/>
              </a:lnSpc>
            </a:pPr>
            <a:r>
              <a:rPr lang="fi-FI" sz="1800" b="1" i="0" dirty="0" smtClean="0">
                <a:latin typeface="Calibri"/>
              </a:rPr>
              <a:t>Kommentti työn, tuottavuuden ja kilpailukyvyn näkökulmasta</a:t>
            </a:r>
            <a:endParaRPr lang="is-IS" sz="1800" b="1" i="0" dirty="0">
              <a:latin typeface="Calibri"/>
            </a:endParaRPr>
          </a:p>
          <a:p>
            <a:pPr>
              <a:lnSpc>
                <a:spcPct val="130000"/>
              </a:lnSpc>
            </a:pPr>
            <a:endParaRPr lang="fi-FI" sz="1800" dirty="0" smtClean="0">
              <a:latin typeface="Calibri"/>
            </a:endParaRPr>
          </a:p>
          <a:p>
            <a:pPr>
              <a:lnSpc>
                <a:spcPct val="130000"/>
              </a:lnSpc>
            </a:pPr>
            <a:endParaRPr lang="fi-FI" sz="1800" dirty="0" smtClean="0">
              <a:latin typeface="Calibri"/>
            </a:endParaRPr>
          </a:p>
          <a:p>
            <a:pPr>
              <a:lnSpc>
                <a:spcPct val="130000"/>
              </a:lnSpc>
            </a:pPr>
            <a:endParaRPr lang="fi-FI" sz="1800" dirty="0" smtClean="0">
              <a:latin typeface="Calibri"/>
            </a:endParaRPr>
          </a:p>
          <a:p>
            <a:pPr>
              <a:lnSpc>
                <a:spcPct val="130000"/>
              </a:lnSpc>
            </a:pPr>
            <a:endParaRPr lang="fi-FI" sz="1800" dirty="0" smtClean="0"/>
          </a:p>
          <a:p>
            <a:pPr>
              <a:lnSpc>
                <a:spcPct val="130000"/>
              </a:lnSpc>
            </a:pPr>
            <a:endParaRPr lang="fi-FI" sz="1800" dirty="0"/>
          </a:p>
          <a:p>
            <a:pPr>
              <a:lnSpc>
                <a:spcPct val="130000"/>
              </a:lnSpc>
            </a:pPr>
            <a:endParaRPr lang="fi-FI" sz="1800" dirty="0" smtClean="0"/>
          </a:p>
          <a:p>
            <a:pPr>
              <a:lnSpc>
                <a:spcPct val="130000"/>
              </a:lnSpc>
            </a:pPr>
            <a:endParaRPr lang="fi-FI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B9F-D3E3-47DE-8BAC-3E6A266DED5B}" type="slidenum">
              <a:rPr lang="fi-FI" smtClean="0"/>
              <a:pPr/>
              <a:t>2</a:t>
            </a:fld>
            <a:endParaRPr lang="fi-FI" sz="1200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230812" y="22628"/>
            <a:ext cx="8787026" cy="119657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/>
            <a:r>
              <a:rPr lang="fi-FI" sz="1600" b="1" dirty="0" smtClean="0">
                <a:solidFill>
                  <a:srgbClr val="005EB8"/>
                </a:solidFill>
                <a:latin typeface="Calibri"/>
              </a:rPr>
              <a:t>Julkinen keskustelu työn murroksesta – ja suuri osa tutkimuksestakin – keskittyy teknologian suoriin vaikutuksiin. Epäsuorat vaikutukset, jotka syntyvät </a:t>
            </a:r>
          </a:p>
          <a:p>
            <a:pPr marL="342900" indent="-342900" algn="l">
              <a:buAutoNum type="alphaLcParenR"/>
            </a:pPr>
            <a:r>
              <a:rPr lang="fi-FI" sz="1600" b="1" dirty="0" smtClean="0">
                <a:solidFill>
                  <a:srgbClr val="005EB8"/>
                </a:solidFill>
                <a:latin typeface="Calibri"/>
              </a:rPr>
              <a:t>teknologiaa täydentävän työn kysynnän lisääntymisen, </a:t>
            </a:r>
          </a:p>
          <a:p>
            <a:pPr marL="342900" indent="-342900" algn="l">
              <a:buAutoNum type="alphaLcParenR"/>
            </a:pPr>
            <a:r>
              <a:rPr lang="fi-FI" sz="1600" b="1" dirty="0">
                <a:solidFill>
                  <a:srgbClr val="005EB8"/>
                </a:solidFill>
                <a:latin typeface="Calibri"/>
              </a:rPr>
              <a:t>t</a:t>
            </a:r>
            <a:r>
              <a:rPr lang="fi-FI" sz="1600" b="1" dirty="0" smtClean="0">
                <a:solidFill>
                  <a:srgbClr val="005EB8"/>
                </a:solidFill>
                <a:latin typeface="Calibri"/>
              </a:rPr>
              <a:t>uotteiden hintojen laskun ja </a:t>
            </a:r>
          </a:p>
          <a:p>
            <a:pPr marL="342900" indent="-342900" algn="l">
              <a:buAutoNum type="alphaLcParenR"/>
            </a:pPr>
            <a:r>
              <a:rPr lang="fi-FI" sz="1600" b="1" dirty="0" smtClean="0">
                <a:solidFill>
                  <a:srgbClr val="005EB8"/>
                </a:solidFill>
                <a:latin typeface="Calibri"/>
              </a:rPr>
              <a:t>tulojen kasvun kautta,</a:t>
            </a:r>
          </a:p>
          <a:p>
            <a:pPr algn="l"/>
            <a:r>
              <a:rPr lang="fi-FI" sz="1600" b="1" dirty="0" smtClean="0">
                <a:solidFill>
                  <a:srgbClr val="005EB8"/>
                </a:solidFill>
                <a:latin typeface="Calibri"/>
              </a:rPr>
              <a:t>jäävät huomiotta</a:t>
            </a:r>
          </a:p>
        </p:txBody>
      </p:sp>
      <p:pic>
        <p:nvPicPr>
          <p:cNvPr id="5" name="Kuva 8" descr="Näyttökuva 2017-10-14 kello 11.25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2" y="2002790"/>
            <a:ext cx="3134955" cy="968147"/>
          </a:xfrm>
          <a:prstGeom prst="rect">
            <a:avLst/>
          </a:prstGeom>
        </p:spPr>
      </p:pic>
      <p:pic>
        <p:nvPicPr>
          <p:cNvPr id="6" name="Kuva 1" descr="Näyttökuva 2017-10-26 kello 9.26.1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2" y="3402762"/>
            <a:ext cx="2935429" cy="608242"/>
          </a:xfrm>
          <a:prstGeom prst="rect">
            <a:avLst/>
          </a:prstGeom>
        </p:spPr>
      </p:pic>
      <p:sp>
        <p:nvSpPr>
          <p:cNvPr id="7" name="Tekstiruutu 9"/>
          <p:cNvSpPr txBox="1"/>
          <p:nvPr/>
        </p:nvSpPr>
        <p:spPr>
          <a:xfrm>
            <a:off x="230812" y="4913839"/>
            <a:ext cx="312614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i="1" dirty="0" smtClean="0"/>
              <a:t>Helsingin Sanomat 14., 23. ja 26.10.2017</a:t>
            </a:r>
            <a:endParaRPr lang="fi-FI" sz="800" i="1" dirty="0"/>
          </a:p>
        </p:txBody>
      </p:sp>
      <p:pic>
        <p:nvPicPr>
          <p:cNvPr id="8" name="Kuva 11" descr="Hesari-Tyopaika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15" y="1305250"/>
            <a:ext cx="1664278" cy="3717544"/>
          </a:xfrm>
          <a:prstGeom prst="rect">
            <a:avLst/>
          </a:prstGeom>
        </p:spPr>
      </p:pic>
      <p:pic>
        <p:nvPicPr>
          <p:cNvPr id="9" name="Kuva 7" descr="Hesari-koultus ja tyopaika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105" y="1367752"/>
            <a:ext cx="1418695" cy="29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16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>
          <a:xfrm>
            <a:off x="5328451" y="4964760"/>
            <a:ext cx="3619500" cy="121444"/>
          </a:xfrm>
        </p:spPr>
        <p:txBody>
          <a:bodyPr/>
          <a:lstStyle/>
          <a:p>
            <a:fld id="{B8E2FB9F-D3E3-47DE-8BAC-3E6A266DED5B}" type="slidenum">
              <a:rPr lang="fi-FI" smtClean="0"/>
              <a:pPr/>
              <a:t>3</a:t>
            </a:fld>
            <a:endParaRPr lang="fi-FI" sz="1200"/>
          </a:p>
        </p:txBody>
      </p:sp>
      <p:sp>
        <p:nvSpPr>
          <p:cNvPr id="6" name="Otsikko 1"/>
          <p:cNvSpPr txBox="1">
            <a:spLocks/>
          </p:cNvSpPr>
          <p:nvPr/>
        </p:nvSpPr>
        <p:spPr>
          <a:xfrm>
            <a:off x="157430" y="70086"/>
            <a:ext cx="8986571" cy="410882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/>
            <a:r>
              <a:rPr lang="fi-FI" sz="1600" b="1" dirty="0" smtClean="0">
                <a:solidFill>
                  <a:srgbClr val="005EB8"/>
                </a:solidFill>
                <a:latin typeface="Calibri"/>
              </a:rPr>
              <a:t>Tulotaso (bkt/asukas) nousee työn tuottavuuden (bkt/työn määrä) kasvun kautta koulutuksesta ja teknologian kehityksestä – Suomen suurin haaste on tuottavuuskasvun pysähtyminen </a:t>
            </a:r>
            <a:endParaRPr lang="fi-FI" sz="1600" b="1" dirty="0">
              <a:solidFill>
                <a:srgbClr val="005EB8"/>
              </a:solidFill>
              <a:latin typeface="Calibri"/>
            </a:endParaRPr>
          </a:p>
        </p:txBody>
      </p:sp>
      <p:pic>
        <p:nvPicPr>
          <p:cNvPr id="2" name="Kuva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998" y="865447"/>
            <a:ext cx="4249953" cy="3857763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784" y="865447"/>
            <a:ext cx="4369405" cy="3857763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595020" y="788503"/>
            <a:ext cx="5142043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000" dirty="0" smtClean="0"/>
              <a:t>Kumulatiivinen kasvu, %</a:t>
            </a:r>
            <a:endParaRPr lang="fi-FI" sz="1000" dirty="0"/>
          </a:p>
        </p:txBody>
      </p:sp>
      <p:sp>
        <p:nvSpPr>
          <p:cNvPr id="11" name="Tekstiruutu 10"/>
          <p:cNvSpPr txBox="1"/>
          <p:nvPr/>
        </p:nvSpPr>
        <p:spPr>
          <a:xfrm>
            <a:off x="515092" y="4964760"/>
            <a:ext cx="835693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800" dirty="0" smtClean="0"/>
              <a:t>Pohjola, Suomen talouskasvu ja sen lähteet 1860-2015, </a:t>
            </a:r>
            <a:r>
              <a:rPr lang="fi-FI" sz="800" i="1" dirty="0" smtClean="0"/>
              <a:t>Kansantaloudellinen aikakauskirja 3/2017</a:t>
            </a:r>
            <a:endParaRPr lang="fi-FI" sz="800" i="1" dirty="0"/>
          </a:p>
        </p:txBody>
      </p:sp>
    </p:spTree>
    <p:extLst>
      <p:ext uri="{BB962C8B-B14F-4D97-AF65-F5344CB8AC3E}">
        <p14:creationId xmlns:p14="http://schemas.microsoft.com/office/powerpoint/2010/main" val="2998595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B9F-D3E3-47DE-8BAC-3E6A266DED5B}" type="slidenum">
              <a:rPr lang="fi-FI" smtClean="0"/>
              <a:pPr/>
              <a:t>4</a:t>
            </a:fld>
            <a:endParaRPr lang="fi-FI" sz="1200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157430" y="0"/>
            <a:ext cx="8834170" cy="552007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/>
            <a:r>
              <a:rPr lang="fi-FI" sz="1600" b="1" dirty="0" smtClean="0">
                <a:solidFill>
                  <a:srgbClr val="005EB8"/>
                </a:solidFill>
                <a:latin typeface="Calibri"/>
              </a:rPr>
              <a:t>Työllisyyden kehitys määräytyy väestön kasvun perusteella, työpaikkarakenne tuottavuuden kasvun ja kuluttajien tarpeiden perusteella  </a:t>
            </a:r>
            <a:endParaRPr lang="fi-FI" sz="1600" b="1" dirty="0">
              <a:solidFill>
                <a:srgbClr val="005EB8"/>
              </a:solidFill>
              <a:latin typeface="Calibri"/>
            </a:endParaRPr>
          </a:p>
        </p:txBody>
      </p:sp>
      <p:sp>
        <p:nvSpPr>
          <p:cNvPr id="6" name="Tekstiruutu 5"/>
          <p:cNvSpPr txBox="1"/>
          <p:nvPr/>
        </p:nvSpPr>
        <p:spPr>
          <a:xfrm>
            <a:off x="6750050" y="1092337"/>
            <a:ext cx="2241550" cy="280076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300" dirty="0" smtClean="0">
                <a:latin typeface="Calibri"/>
                <a:cs typeface="Calibri"/>
              </a:rPr>
              <a:t>Työllisten osuus työikäisistä on säilynyt noin 70 prosentissa,</a:t>
            </a:r>
          </a:p>
          <a:p>
            <a:r>
              <a:rPr lang="is-IS" sz="1300" dirty="0" smtClean="0">
                <a:latin typeface="Calibri"/>
                <a:cs typeface="Calibri"/>
              </a:rPr>
              <a:t>…</a:t>
            </a:r>
            <a:r>
              <a:rPr lang="fi-FI" sz="1300" dirty="0" smtClean="0">
                <a:latin typeface="Calibri"/>
                <a:cs typeface="Calibri"/>
              </a:rPr>
              <a:t> vaikka työn tuottavuus on kasvut 29-kertaiseksi</a:t>
            </a:r>
          </a:p>
          <a:p>
            <a:endParaRPr lang="fi-FI" sz="1300" dirty="0">
              <a:latin typeface="Calibri"/>
              <a:cs typeface="Calibri"/>
            </a:endParaRPr>
          </a:p>
          <a:p>
            <a:r>
              <a:rPr lang="fi-FI" sz="1300" dirty="0" smtClean="0">
                <a:latin typeface="Calibri"/>
                <a:cs typeface="Calibri"/>
              </a:rPr>
              <a:t>Työllisyys on supistunut alkutuotannossa 1950-luvulta alkaen</a:t>
            </a:r>
          </a:p>
          <a:p>
            <a:r>
              <a:rPr lang="is-IS" sz="1300" dirty="0" smtClean="0">
                <a:latin typeface="Calibri"/>
                <a:cs typeface="Calibri"/>
              </a:rPr>
              <a:t>… ja teollisuudessa 1970-luvulta alken</a:t>
            </a:r>
          </a:p>
          <a:p>
            <a:r>
              <a:rPr lang="is-IS" sz="1300" dirty="0" smtClean="0">
                <a:latin typeface="Calibri"/>
                <a:cs typeface="Calibri"/>
              </a:rPr>
              <a:t>... </a:t>
            </a:r>
            <a:r>
              <a:rPr lang="fi-FI" sz="1300" dirty="0">
                <a:latin typeface="Calibri"/>
                <a:cs typeface="Calibri"/>
              </a:rPr>
              <a:t>m</a:t>
            </a:r>
            <a:r>
              <a:rPr lang="is-IS" sz="1300" dirty="0" smtClean="0">
                <a:latin typeface="Calibri"/>
                <a:cs typeface="Calibri"/>
              </a:rPr>
              <a:t>utta kasvanut kaiken aikaa palveluissa</a:t>
            </a:r>
          </a:p>
          <a:p>
            <a:endParaRPr lang="is-IS" sz="1300" dirty="0">
              <a:latin typeface="Calibri"/>
              <a:cs typeface="Calibri"/>
            </a:endParaRPr>
          </a:p>
          <a:p>
            <a:endParaRPr lang="fi-FI" sz="1300" dirty="0">
              <a:latin typeface="Calibri"/>
              <a:cs typeface="Calibri"/>
            </a:endParaRPr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30" y="994729"/>
            <a:ext cx="6035382" cy="4081602"/>
          </a:xfrm>
          <a:prstGeom prst="rect">
            <a:avLst/>
          </a:prstGeom>
        </p:spPr>
      </p:pic>
      <p:sp>
        <p:nvSpPr>
          <p:cNvPr id="9" name="Tekstiruutu 8"/>
          <p:cNvSpPr txBox="1"/>
          <p:nvPr/>
        </p:nvSpPr>
        <p:spPr>
          <a:xfrm>
            <a:off x="452926" y="722271"/>
            <a:ext cx="4487374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200" dirty="0" smtClean="0">
                <a:latin typeface="Calibri"/>
                <a:cs typeface="Calibri"/>
              </a:rPr>
              <a:t>Työikäinen väestö (15-64-vuotiaat) ja työllisten lukumäärä (milj.)</a:t>
            </a:r>
            <a:endParaRPr lang="fi-FI" sz="1200" dirty="0">
              <a:latin typeface="Calibri"/>
              <a:cs typeface="Calibri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4940300" y="4860990"/>
            <a:ext cx="35878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>
                <a:latin typeface="Calibri"/>
                <a:cs typeface="Calibri"/>
              </a:rPr>
              <a:t>Lähde: Tilastokeskus, Kansantalouden tilinpito ja historiasarjat</a:t>
            </a:r>
            <a:endParaRPr lang="fi-FI" sz="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361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2"/>
          <p:cNvSpPr txBox="1">
            <a:spLocks/>
          </p:cNvSpPr>
          <p:nvPr/>
        </p:nvSpPr>
        <p:spPr>
          <a:xfrm>
            <a:off x="5277774" y="4932107"/>
            <a:ext cx="3619500" cy="121444"/>
          </a:xfrm>
          <a:prstGeom prst="rect">
            <a:avLst/>
          </a:prstGeom>
          <a:ln/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B8E2FB9F-D3E3-47DE-8BAC-3E6A266DED5B}" type="slidenum">
              <a:rPr lang="fi-FI" smtClean="0"/>
              <a:pPr/>
              <a:t>5</a:t>
            </a:fld>
            <a:endParaRPr lang="fi-FI" sz="1200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240585" y="52484"/>
            <a:ext cx="8903415" cy="622509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/>
            <a:r>
              <a:rPr lang="fi-FI" sz="1600" b="1" dirty="0" smtClean="0">
                <a:solidFill>
                  <a:schemeClr val="accent3"/>
                </a:solidFill>
                <a:latin typeface="Calibri"/>
              </a:rPr>
              <a:t>Talouskasvusta ovat eniten hyötyneet koulutetut työntekijät ja pääomatulojen saajat 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4236191" y="737161"/>
            <a:ext cx="474240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latin typeface="Calibri"/>
              </a:rPr>
              <a:t>Palkkojen osuus kansantalouden kokonaistuotannon arvosta koulutustasoittain, %</a:t>
            </a:r>
            <a:endParaRPr lang="fi-FI" sz="1100" dirty="0">
              <a:latin typeface="Calibri"/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5843634" y="4866500"/>
            <a:ext cx="27974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 smtClean="0">
                <a:latin typeface="Calibri"/>
                <a:cs typeface="Calibri"/>
              </a:rPr>
              <a:t>Lähde: Tilastokeskus, Tuottavuustutkimukset</a:t>
            </a:r>
            <a:endParaRPr lang="fi-FI" sz="800" dirty="0">
              <a:latin typeface="Calibri"/>
              <a:cs typeface="Calibri"/>
            </a:endParaRP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81" y="1003609"/>
            <a:ext cx="4360522" cy="3738549"/>
          </a:xfrm>
          <a:prstGeom prst="rect">
            <a:avLst/>
          </a:prstGeom>
        </p:spPr>
      </p:pic>
      <p:sp>
        <p:nvSpPr>
          <p:cNvPr id="11" name="Tekstiruutu 10"/>
          <p:cNvSpPr txBox="1"/>
          <p:nvPr/>
        </p:nvSpPr>
        <p:spPr>
          <a:xfrm>
            <a:off x="431720" y="696931"/>
            <a:ext cx="349363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>
                <a:latin typeface="Calibri"/>
              </a:rPr>
              <a:t>Työlliset koulutustasoittain (miljoonaa)</a:t>
            </a:r>
            <a:endParaRPr lang="fi-FI" sz="1100" dirty="0">
              <a:latin typeface="Calibri"/>
            </a:endParaRPr>
          </a:p>
        </p:txBody>
      </p:sp>
      <p:pic>
        <p:nvPicPr>
          <p:cNvPr id="12" name="Kuva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86" y="1003608"/>
            <a:ext cx="3880153" cy="37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30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B9F-D3E3-47DE-8BAC-3E6A266DED5B}" type="slidenum">
              <a:rPr lang="fi-FI" smtClean="0"/>
              <a:pPr/>
              <a:t>6</a:t>
            </a:fld>
            <a:endParaRPr lang="fi-FI" sz="1200"/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151776" y="52485"/>
            <a:ext cx="8903415" cy="418236"/>
          </a:xfrm>
          <a:prstGeom prst="rect">
            <a:avLst/>
          </a:prstGeom>
        </p:spPr>
        <p:txBody>
          <a:bodyPr/>
          <a:lstStyle>
            <a:lvl1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  <a:lvl2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2pPr>
            <a:lvl3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3pPr>
            <a:lvl4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4pPr>
            <a:lvl5pPr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charset="0"/>
                <a:cs typeface="MS PGothic" pitchFamily="34" charset="-128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itchFamily="-65" charset="0"/>
                <a:ea typeface="ＭＳ Ｐゴシック" pitchFamily="-65" charset="-128"/>
                <a:cs typeface="ＭＳ Ｐゴシック" pitchFamily="-65" charset="-128"/>
              </a:defRPr>
            </a:lvl9pPr>
          </a:lstStyle>
          <a:p>
            <a:pPr algn="l"/>
            <a:r>
              <a:rPr lang="fi-FI" sz="1600" b="1" dirty="0" smtClean="0">
                <a:solidFill>
                  <a:schemeClr val="accent3"/>
                </a:solidFill>
                <a:latin typeface="Calibri"/>
              </a:rPr>
              <a:t>Osaamistarpeiden muutos syntyy tuottavuuskasvun aiheuttamasta työpaikkarakenteen muutoksesta </a:t>
            </a:r>
          </a:p>
        </p:txBody>
      </p:sp>
      <p:sp>
        <p:nvSpPr>
          <p:cNvPr id="5" name="Tekstiruutu 4"/>
          <p:cNvSpPr txBox="1"/>
          <p:nvPr/>
        </p:nvSpPr>
        <p:spPr>
          <a:xfrm>
            <a:off x="276109" y="562278"/>
            <a:ext cx="392455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/>
              <a:t>Työvoiman koulutusrakenne toimialoittain vuonna 2010</a:t>
            </a:r>
            <a:endParaRPr lang="fi-FI" sz="1100" dirty="0"/>
          </a:p>
        </p:txBody>
      </p:sp>
      <p:sp>
        <p:nvSpPr>
          <p:cNvPr id="6" name="Tekstiruutu 5"/>
          <p:cNvSpPr txBox="1"/>
          <p:nvPr/>
        </p:nvSpPr>
        <p:spPr>
          <a:xfrm>
            <a:off x="5686004" y="574161"/>
            <a:ext cx="322376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100" dirty="0" smtClean="0"/>
              <a:t>Työlliset (miljoonaa henkeä)</a:t>
            </a:r>
            <a:endParaRPr lang="fi-FI" sz="1100" dirty="0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1741"/>
            <a:ext cx="4023049" cy="3944497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854" y="1061741"/>
            <a:ext cx="3917632" cy="377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05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B9F-D3E3-47DE-8BAC-3E6A266DED5B}" type="slidenum">
              <a:rPr lang="fi-FI" smtClean="0"/>
              <a:pPr/>
              <a:t>7</a:t>
            </a:fld>
            <a:endParaRPr lang="fi-FI" sz="1200"/>
          </a:p>
        </p:txBody>
      </p:sp>
      <p:sp>
        <p:nvSpPr>
          <p:cNvPr id="4" name="Dian numeron paikkamerkki 2"/>
          <p:cNvSpPr txBox="1">
            <a:spLocks/>
          </p:cNvSpPr>
          <p:nvPr/>
        </p:nvSpPr>
        <p:spPr>
          <a:xfrm>
            <a:off x="4940300" y="4723210"/>
            <a:ext cx="3619500" cy="121444"/>
          </a:xfrm>
          <a:prstGeom prst="rect">
            <a:avLst/>
          </a:prstGeom>
          <a:ln/>
        </p:spPr>
        <p:txBody>
          <a:bodyPr vert="horz" lIns="91440" tIns="45720" rIns="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B8E2FB9F-D3E3-47DE-8BAC-3E6A266DED5B}" type="slidenum">
              <a:rPr lang="fi-FI" smtClean="0"/>
              <a:pPr/>
              <a:t>7</a:t>
            </a:fld>
            <a:endParaRPr lang="fi-FI" sz="1200"/>
          </a:p>
        </p:txBody>
      </p:sp>
      <p:sp>
        <p:nvSpPr>
          <p:cNvPr id="5" name="Otsikko 1"/>
          <p:cNvSpPr txBox="1">
            <a:spLocks/>
          </p:cNvSpPr>
          <p:nvPr/>
        </p:nvSpPr>
        <p:spPr>
          <a:xfrm>
            <a:off x="193892" y="102861"/>
            <a:ext cx="8859811" cy="55695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is-IS" sz="1600" b="1" dirty="0" smtClean="0">
                <a:solidFill>
                  <a:srgbClr val="005EB8"/>
                </a:solidFill>
                <a:latin typeface="Calibri"/>
              </a:rPr>
              <a:t>Koulutuspolitiikkaa</a:t>
            </a:r>
          </a:p>
        </p:txBody>
      </p:sp>
      <p:sp>
        <p:nvSpPr>
          <p:cNvPr id="7" name="Sisällön paikkamerkki 2"/>
          <p:cNvSpPr txBox="1">
            <a:spLocks/>
          </p:cNvSpPr>
          <p:nvPr/>
        </p:nvSpPr>
        <p:spPr>
          <a:xfrm>
            <a:off x="375771" y="659813"/>
            <a:ext cx="8184029" cy="436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3"/>
              </a:buClr>
            </a:pPr>
            <a:r>
              <a:rPr lang="fi-FI" sz="1600" dirty="0" smtClean="0">
                <a:latin typeface="Calibri"/>
                <a:cs typeface="Calibri"/>
              </a:rPr>
              <a:t>Teknologian ja työn murros on suuri mahdollisuus kääntää tuottavuuden hidastunut kasvu uuteen nousuun</a:t>
            </a:r>
          </a:p>
          <a:p>
            <a:pPr lvl="1">
              <a:lnSpc>
                <a:spcPct val="120000"/>
              </a:lnSpc>
              <a:buClr>
                <a:schemeClr val="accent3"/>
              </a:buClr>
            </a:pPr>
            <a:r>
              <a:rPr lang="fi-FI" sz="1400" dirty="0" smtClean="0">
                <a:latin typeface="Calibri"/>
                <a:cs typeface="Calibri"/>
              </a:rPr>
              <a:t>Kaikki toimet, jotka edistävät uuden teknologian syntyä, omaksumista ja leviämistä, ovat perusteltuja</a:t>
            </a:r>
            <a:endParaRPr lang="fi-FI" sz="16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buClr>
                <a:schemeClr val="accent3"/>
              </a:buClr>
            </a:pPr>
            <a:r>
              <a:rPr lang="fi-FI" sz="1600" dirty="0" smtClean="0">
                <a:latin typeface="Calibri"/>
                <a:cs typeface="Calibri"/>
              </a:rPr>
              <a:t>Teollisuuden tuottavuuden kasvu vähentää mutta palvelualojen </a:t>
            </a:r>
            <a:r>
              <a:rPr lang="fi-FI" sz="1600" dirty="0">
                <a:latin typeface="Calibri"/>
                <a:cs typeface="Calibri"/>
              </a:rPr>
              <a:t>tuottavuuden kasvu lisää työllisyyttä </a:t>
            </a:r>
            <a:endParaRPr lang="fi-FI" sz="1600" dirty="0" smtClean="0">
              <a:latin typeface="Calibri"/>
              <a:cs typeface="Calibri"/>
            </a:endParaRPr>
          </a:p>
          <a:p>
            <a:pPr lvl="1">
              <a:lnSpc>
                <a:spcPct val="120000"/>
              </a:lnSpc>
              <a:buClr>
                <a:schemeClr val="accent3"/>
              </a:buClr>
            </a:pPr>
            <a:r>
              <a:rPr lang="fi-FI" sz="1400" dirty="0" smtClean="0">
                <a:latin typeface="Calibri"/>
                <a:cs typeface="Calibri"/>
              </a:rPr>
              <a:t>Suomi kulkee tässä rakennemuutoksessa mm. Ruotsia jäljessä</a:t>
            </a:r>
            <a:endParaRPr lang="fi-FI" sz="14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buClr>
                <a:schemeClr val="accent3"/>
              </a:buClr>
            </a:pPr>
            <a:r>
              <a:rPr lang="fi-FI" sz="1600" dirty="0" smtClean="0">
                <a:latin typeface="Calibri"/>
                <a:cs typeface="Calibri"/>
              </a:rPr>
              <a:t>Koulutustasoilla arvioidut osaamistarpeet muuttuvat kansantaloudessa valtaosin työpaikkarakenteen muutoksen kautta, kun työtä siirtyy teollisuudesta palveluihin</a:t>
            </a:r>
          </a:p>
          <a:p>
            <a:pPr>
              <a:lnSpc>
                <a:spcPct val="120000"/>
              </a:lnSpc>
              <a:buClr>
                <a:schemeClr val="accent3"/>
              </a:buClr>
            </a:pPr>
            <a:r>
              <a:rPr lang="fi-FI" sz="1600" dirty="0" smtClean="0">
                <a:latin typeface="Calibri"/>
                <a:cs typeface="Calibri"/>
              </a:rPr>
              <a:t>Palveluihin syntyy sekä keskimääräistä korkeamman että matalamman koulutustason työpaikkoja</a:t>
            </a:r>
          </a:p>
          <a:p>
            <a:pPr lvl="1">
              <a:lnSpc>
                <a:spcPct val="120000"/>
              </a:lnSpc>
              <a:buClr>
                <a:schemeClr val="accent3"/>
              </a:buClr>
            </a:pPr>
            <a:r>
              <a:rPr lang="is-IS" sz="1400" dirty="0" smtClean="0">
                <a:latin typeface="Calibri"/>
                <a:cs typeface="Calibri"/>
              </a:rPr>
              <a:t>… </a:t>
            </a:r>
            <a:r>
              <a:rPr lang="fi-FI" sz="1400" dirty="0" smtClean="0">
                <a:latin typeface="Calibri"/>
                <a:cs typeface="Calibri"/>
              </a:rPr>
              <a:t>mihin </a:t>
            </a:r>
            <a:r>
              <a:rPr lang="fi-FI" sz="1400" dirty="0" err="1">
                <a:latin typeface="Calibri"/>
                <a:cs typeface="Calibri"/>
              </a:rPr>
              <a:t>d</a:t>
            </a:r>
            <a:r>
              <a:rPr lang="fi-FI" sz="1400" dirty="0" err="1" smtClean="0">
                <a:latin typeface="Calibri"/>
                <a:cs typeface="Calibri"/>
              </a:rPr>
              <a:t>igitalisaatio</a:t>
            </a:r>
            <a:r>
              <a:rPr lang="fi-FI" sz="1400" dirty="0" smtClean="0">
                <a:latin typeface="Calibri"/>
                <a:cs typeface="Calibri"/>
              </a:rPr>
              <a:t>, </a:t>
            </a:r>
            <a:r>
              <a:rPr lang="fi-FI" sz="1400" dirty="0" err="1" smtClean="0">
                <a:latin typeface="Calibri"/>
                <a:cs typeface="Calibri"/>
              </a:rPr>
              <a:t>robotisaatio</a:t>
            </a:r>
            <a:r>
              <a:rPr lang="fi-FI" sz="1400" dirty="0" smtClean="0">
                <a:latin typeface="Calibri"/>
                <a:cs typeface="Calibri"/>
              </a:rPr>
              <a:t>, tekoäly ym. vaikuttavat tulevaisuudessa</a:t>
            </a:r>
            <a:endParaRPr lang="fi-FI" sz="1400" dirty="0">
              <a:latin typeface="Calibri"/>
              <a:cs typeface="Calibri"/>
            </a:endParaRPr>
          </a:p>
          <a:p>
            <a:pPr>
              <a:lnSpc>
                <a:spcPct val="120000"/>
              </a:lnSpc>
              <a:buClr>
                <a:schemeClr val="accent3"/>
              </a:buClr>
            </a:pPr>
            <a:endParaRPr lang="fi-FI" sz="16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6246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2FB9F-D3E3-47DE-8BAC-3E6A266DED5B}" type="slidenum">
              <a:rPr lang="fi-FI" smtClean="0"/>
              <a:pPr/>
              <a:t>8</a:t>
            </a:fld>
            <a:endParaRPr lang="fi-FI" sz="1200"/>
          </a:p>
        </p:txBody>
      </p:sp>
      <p:sp>
        <p:nvSpPr>
          <p:cNvPr id="4" name="Sisällön paikkamerkki 2"/>
          <p:cNvSpPr txBox="1">
            <a:spLocks/>
          </p:cNvSpPr>
          <p:nvPr/>
        </p:nvSpPr>
        <p:spPr>
          <a:xfrm>
            <a:off x="322728" y="224118"/>
            <a:ext cx="8353914" cy="43605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MS PGothic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-128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ヒラギノ角ゴ Pro W3" charset="-128"/>
                <a:cs typeface="ヒラギノ角ゴ Pro W3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MS PGothic" pitchFamily="34" charset="-128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chemeClr val="accent3"/>
              </a:buClr>
            </a:pPr>
            <a:endParaRPr lang="fi-FI" sz="1600" dirty="0" smtClean="0">
              <a:latin typeface="Calibri"/>
              <a:cs typeface="Calibri"/>
            </a:endParaRPr>
          </a:p>
          <a:p>
            <a:pPr>
              <a:lnSpc>
                <a:spcPct val="120000"/>
              </a:lnSpc>
              <a:buClr>
                <a:schemeClr val="accent3"/>
              </a:buClr>
            </a:pPr>
            <a:r>
              <a:rPr lang="fi-FI" sz="1600" dirty="0">
                <a:latin typeface="Calibri"/>
                <a:cs typeface="Calibri"/>
              </a:rPr>
              <a:t>Korkea-asteen koulutus suojaa työpaikan katoamiselta ja edistää uuden teknologian käyttöönottoa</a:t>
            </a:r>
          </a:p>
          <a:p>
            <a:pPr lvl="1">
              <a:lnSpc>
                <a:spcPct val="120000"/>
              </a:lnSpc>
              <a:buClr>
                <a:schemeClr val="accent3"/>
              </a:buClr>
            </a:pPr>
            <a:r>
              <a:rPr lang="fi-FI" sz="1400" dirty="0" smtClean="0">
                <a:latin typeface="Calibri"/>
                <a:cs typeface="Calibri"/>
              </a:rPr>
              <a:t>Sen lisääminen on perusteltua, varsinkin nyt kun Suomi jää verrokeista jälkeen</a:t>
            </a:r>
          </a:p>
          <a:p>
            <a:pPr lvl="1">
              <a:lnSpc>
                <a:spcPct val="120000"/>
              </a:lnSpc>
              <a:buClr>
                <a:schemeClr val="accent3"/>
              </a:buClr>
            </a:pPr>
            <a:r>
              <a:rPr lang="fi-FI" sz="1400" dirty="0" smtClean="0">
                <a:latin typeface="Calibri"/>
                <a:cs typeface="Calibri"/>
              </a:rPr>
              <a:t>Yliopistojen </a:t>
            </a:r>
            <a:r>
              <a:rPr lang="fi-FI" sz="1400" dirty="0">
                <a:latin typeface="Calibri"/>
                <a:cs typeface="Calibri"/>
              </a:rPr>
              <a:t>tutkintorakenteen uudistaminen esimerkiksi kandidaatti- ja maisteriohjelmien toisistaan erottamisella lisäisi koulutetun työvoiman tarjonnan joustoa kysynnän </a:t>
            </a:r>
            <a:r>
              <a:rPr lang="fi-FI" sz="1400" dirty="0" smtClean="0">
                <a:latin typeface="Calibri"/>
                <a:cs typeface="Calibri"/>
              </a:rPr>
              <a:t>suhteen</a:t>
            </a:r>
            <a:endParaRPr lang="fi-FI" sz="1600" dirty="0" smtClean="0">
              <a:latin typeface="Calibri"/>
              <a:cs typeface="Calibri"/>
            </a:endParaRPr>
          </a:p>
          <a:p>
            <a:pPr>
              <a:lnSpc>
                <a:spcPct val="120000"/>
              </a:lnSpc>
              <a:buClr>
                <a:schemeClr val="accent3"/>
              </a:buClr>
            </a:pPr>
            <a:r>
              <a:rPr lang="fi-FI" sz="1600" dirty="0" smtClean="0">
                <a:latin typeface="Calibri"/>
                <a:cs typeface="Calibri"/>
              </a:rPr>
              <a:t>Teknologian </a:t>
            </a:r>
            <a:r>
              <a:rPr lang="fi-FI" sz="1600" dirty="0">
                <a:latin typeface="Calibri"/>
                <a:cs typeface="Calibri"/>
              </a:rPr>
              <a:t>ja työn murroksessa myös työssä oppimisen merkitys korostuu</a:t>
            </a:r>
          </a:p>
          <a:p>
            <a:pPr lvl="1">
              <a:lnSpc>
                <a:spcPct val="120000"/>
              </a:lnSpc>
              <a:buClr>
                <a:schemeClr val="accent3"/>
              </a:buClr>
            </a:pPr>
            <a:r>
              <a:rPr lang="is-IS" sz="1400" dirty="0" smtClean="0">
                <a:latin typeface="Calibri"/>
                <a:cs typeface="Calibri"/>
              </a:rPr>
              <a:t>… </a:t>
            </a:r>
            <a:r>
              <a:rPr lang="fi-FI" sz="1400" dirty="0" smtClean="0">
                <a:latin typeface="Calibri"/>
                <a:cs typeface="Calibri"/>
              </a:rPr>
              <a:t>koska </a:t>
            </a:r>
            <a:r>
              <a:rPr lang="fi-FI" sz="1400" dirty="0">
                <a:latin typeface="Calibri"/>
                <a:cs typeface="Calibri"/>
              </a:rPr>
              <a:t>uudet </a:t>
            </a:r>
            <a:r>
              <a:rPr lang="fi-FI" sz="1400" dirty="0" smtClean="0">
                <a:latin typeface="Calibri"/>
                <a:cs typeface="Calibri"/>
              </a:rPr>
              <a:t>teknologiat </a:t>
            </a:r>
            <a:r>
              <a:rPr lang="fi-FI" sz="1400" dirty="0">
                <a:latin typeface="Calibri"/>
                <a:cs typeface="Calibri"/>
              </a:rPr>
              <a:t>eivät ole vielä vakiintuneet, jolloin koulutuksen järjestäminen on vaikeaa</a:t>
            </a:r>
          </a:p>
          <a:p>
            <a:pPr lvl="1">
              <a:lnSpc>
                <a:spcPct val="120000"/>
              </a:lnSpc>
              <a:buClr>
                <a:schemeClr val="accent3"/>
              </a:buClr>
            </a:pPr>
            <a:r>
              <a:rPr lang="fi-FI" sz="1400" dirty="0">
                <a:latin typeface="Calibri"/>
                <a:cs typeface="Calibri"/>
              </a:rPr>
              <a:t>Yrittäjyyden merkitys korostuu teknologian standardien kilpailun aikana</a:t>
            </a:r>
          </a:p>
          <a:p>
            <a:pPr lvl="1">
              <a:lnSpc>
                <a:spcPct val="120000"/>
              </a:lnSpc>
              <a:buClr>
                <a:schemeClr val="accent3"/>
              </a:buClr>
            </a:pPr>
            <a:r>
              <a:rPr lang="fi-FI" sz="1400" dirty="0">
                <a:latin typeface="Calibri"/>
                <a:cs typeface="Calibri"/>
              </a:rPr>
              <a:t>Tehdasteollisuuden syntyessä kesti 50 vuotta ennen kuin ammattitaitoisen työvoiman markkinat syntyivät, minkä jälkeen vasta palkat alkoivat </a:t>
            </a:r>
            <a:r>
              <a:rPr lang="fi-FI" sz="1400" dirty="0" smtClean="0">
                <a:latin typeface="Calibri"/>
                <a:cs typeface="Calibri"/>
              </a:rPr>
              <a:t>nousta</a:t>
            </a:r>
            <a:endParaRPr lang="fi-FI" sz="1600" dirty="0" smtClean="0">
              <a:latin typeface="Calibri"/>
              <a:cs typeface="Calibri"/>
            </a:endParaRPr>
          </a:p>
          <a:p>
            <a:pPr>
              <a:lnSpc>
                <a:spcPct val="120000"/>
              </a:lnSpc>
              <a:buClr>
                <a:schemeClr val="accent3"/>
              </a:buClr>
            </a:pPr>
            <a:r>
              <a:rPr lang="fi-FI" sz="1600" dirty="0" smtClean="0">
                <a:latin typeface="Calibri"/>
                <a:cs typeface="Calibri"/>
              </a:rPr>
              <a:t>Oppivelvollisuusiän </a:t>
            </a:r>
            <a:r>
              <a:rPr lang="fi-FI" sz="1600" dirty="0">
                <a:latin typeface="Calibri"/>
                <a:cs typeface="Calibri"/>
              </a:rPr>
              <a:t>nostaminen on perusteltua</a:t>
            </a:r>
          </a:p>
          <a:p>
            <a:pPr lvl="1">
              <a:lnSpc>
                <a:spcPct val="120000"/>
              </a:lnSpc>
              <a:buClr>
                <a:schemeClr val="accent3"/>
              </a:buClr>
            </a:pPr>
            <a:r>
              <a:rPr lang="is-IS" sz="1400" dirty="0" smtClean="0">
                <a:latin typeface="Calibri"/>
                <a:cs typeface="Calibri"/>
              </a:rPr>
              <a:t>… </a:t>
            </a:r>
            <a:r>
              <a:rPr lang="fi-FI" sz="1400" dirty="0" smtClean="0">
                <a:latin typeface="Calibri"/>
                <a:cs typeface="Calibri"/>
              </a:rPr>
              <a:t>koska </a:t>
            </a:r>
            <a:r>
              <a:rPr lang="fi-FI" sz="1400" dirty="0">
                <a:latin typeface="Calibri"/>
                <a:cs typeface="Calibri"/>
              </a:rPr>
              <a:t>pelkän peruskoulutuksen varassa </a:t>
            </a:r>
            <a:r>
              <a:rPr lang="fi-FI" sz="1400" dirty="0" smtClean="0">
                <a:latin typeface="Calibri"/>
                <a:cs typeface="Calibri"/>
              </a:rPr>
              <a:t>ja ilman työkokemusta olevat </a:t>
            </a:r>
            <a:r>
              <a:rPr lang="fi-FI" sz="1400" dirty="0">
                <a:latin typeface="Calibri"/>
                <a:cs typeface="Calibri"/>
              </a:rPr>
              <a:t>häviävät teknologian </a:t>
            </a:r>
            <a:r>
              <a:rPr lang="fi-FI" sz="1400" dirty="0" smtClean="0">
                <a:latin typeface="Calibri"/>
                <a:cs typeface="Calibri"/>
              </a:rPr>
              <a:t>murroksessa </a:t>
            </a:r>
            <a:r>
              <a:rPr lang="fi-FI" sz="1400" dirty="0">
                <a:latin typeface="Calibri"/>
                <a:cs typeface="Calibri"/>
              </a:rPr>
              <a:t>eniten</a:t>
            </a:r>
          </a:p>
          <a:p>
            <a:pPr>
              <a:lnSpc>
                <a:spcPct val="120000"/>
              </a:lnSpc>
              <a:buClr>
                <a:schemeClr val="accent3"/>
              </a:buClr>
            </a:pPr>
            <a:endParaRPr lang="fi-FI" sz="1600" dirty="0" smtClean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2533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alto-Yliopisto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0c7317f-dcb9-485d-84da-bf6fec3725ca">Z3KAZQXCTMCE-4247-162</_dlc_DocId>
    <_dlc_DocIdUrl xmlns="a0c7317f-dcb9-485d-84da-bf6fec3725ca">
      <Url>https://sisalto.eduskunta.fi/FI/naineduskuntatoimii/julkaisut/aineistot/_layouts/15/DocIdRedir.aspx?ID=Z3KAZQXCTMCE-4247-162</Url>
      <Description>Z3KAZQXCTMCE-4247-162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29F9833D4C6D3D4E9455BA4A6DEA868D" ma:contentTypeVersion="1" ma:contentTypeDescription="Luo uusi asiakirja." ma:contentTypeScope="" ma:versionID="8b11c2e49929ab2fa9207fa4f1984b60">
  <xsd:schema xmlns:xsd="http://www.w3.org/2001/XMLSchema" xmlns:xs="http://www.w3.org/2001/XMLSchema" xmlns:p="http://schemas.microsoft.com/office/2006/metadata/properties" xmlns:ns1="http://schemas.microsoft.com/sharepoint/v3" xmlns:ns2="a0c7317f-dcb9-485d-84da-bf6fec3725ca" targetNamespace="http://schemas.microsoft.com/office/2006/metadata/properties" ma:root="true" ma:fieldsID="3d5810f1b070a81138a65c2d94969037" ns1:_="" ns2:_="">
    <xsd:import namespace="http://schemas.microsoft.com/sharepoint/v3"/>
    <xsd:import namespace="a0c7317f-dcb9-485d-84da-bf6fec3725c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12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c7317f-dcb9-485d-84da-bf6fec3725c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Tiedostotunnisteen arvo" ma:description="Tälle kohteelle määritetyn tiedostotunnisteen arvo." ma:internalName="_dlc_DocId" ma:readOnly="true">
      <xsd:simpleType>
        <xsd:restriction base="dms:Text"/>
      </xsd:simpleType>
    </xsd:element>
    <xsd:element name="_dlc_DocIdUrl" ma:index="9" nillable="true" ma:displayName="Tiedostotunniste" ma:description="Tämän tiedoston pysyvä linkki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ysyvä tunniste" ma:description="Tunniste säilytetään lisättäessä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59964F4-AF20-4AA3-9A2D-F666DEF38236}"/>
</file>

<file path=customXml/itemProps2.xml><?xml version="1.0" encoding="utf-8"?>
<ds:datastoreItem xmlns:ds="http://schemas.openxmlformats.org/officeDocument/2006/customXml" ds:itemID="{AEF73778-387B-4004-9C06-B451AEB62F14}"/>
</file>

<file path=customXml/itemProps3.xml><?xml version="1.0" encoding="utf-8"?>
<ds:datastoreItem xmlns:ds="http://schemas.openxmlformats.org/officeDocument/2006/customXml" ds:itemID="{7F91B203-1148-458C-9D9C-71769EC4E3B5}"/>
</file>

<file path=customXml/itemProps4.xml><?xml version="1.0" encoding="utf-8"?>
<ds:datastoreItem xmlns:ds="http://schemas.openxmlformats.org/officeDocument/2006/customXml" ds:itemID="{8C709022-8FCA-4AB5-BD95-3719775CF78C}"/>
</file>

<file path=docProps/app.xml><?xml version="1.0" encoding="utf-8"?>
<Properties xmlns="http://schemas.openxmlformats.org/officeDocument/2006/extended-properties" xmlns:vt="http://schemas.openxmlformats.org/officeDocument/2006/docPropsVTypes">
  <Template>Aalto-Yliopisto_2013</Template>
  <TotalTime>12137</TotalTime>
  <Words>429</Words>
  <Application>Microsoft Macintosh PowerPoint</Application>
  <PresentationFormat>Näytössä katseltava diaesitys (16:9)</PresentationFormat>
  <Paragraphs>63</Paragraphs>
  <Slides>8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9" baseType="lpstr">
      <vt:lpstr>Aalto-Yliopisto_2013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Aalto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Laukkanen Katri</dc:creator>
  <cp:lastModifiedBy>Matti Pohjola</cp:lastModifiedBy>
  <cp:revision>745</cp:revision>
  <cp:lastPrinted>2015-11-20T12:39:47Z</cp:lastPrinted>
  <dcterms:created xsi:type="dcterms:W3CDTF">2013-02-20T12:20:15Z</dcterms:created>
  <dcterms:modified xsi:type="dcterms:W3CDTF">2017-11-08T09:46:03Z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0x01010029F9833D4C6D3D4E9455BA4A6DEA868D</vt:lpwstr>
  </property>
  <property fmtid="{D5CDD505-2E9C-101B-9397-08002B2CF9AE}" pid="3" name="_dlc_DocIdItemGuid">
    <vt:lpwstr>b7c95eaf-1267-45e3-a28b-9b76b763e7fd</vt:lpwstr>
  </property>
</Properties>
</file>